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j/jCAmvng3LmIsnJYObus8CIOd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0C0B15-FD12-4A52-A1B9-3E07325845F2}">
  <a:tblStyle styleId="{FA0C0B15-FD12-4A52-A1B9-3E07325845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726f7c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g1a726f7c2a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726f7c2a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g1a726f7c2ad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726f7c2ad_1_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726f7c2ad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a726f7c2ad_1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726f7c2ad_1_1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726f7c2ad_1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a726f7c2ad_1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726f7c2ad_1_2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726f7c2ad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a726f7c2ad_1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726f7c2ad_1_2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726f7c2ad_1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a726f7c2ad_1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400bc25cf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1400bc25c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a726f7c2ad_1_0"/>
          <p:cNvSpPr txBox="1"/>
          <p:nvPr>
            <p:ph type="ctrTitle"/>
          </p:nvPr>
        </p:nvSpPr>
        <p:spPr>
          <a:xfrm>
            <a:off x="1817350" y="3614500"/>
            <a:ext cx="72243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6: Telescope Autofocuser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br>
              <a:rPr lang="en-US"/>
            </a:br>
            <a:r>
              <a:rPr lang="en-US" sz="2455"/>
              <a:t>Albin Myscich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Alonna Too-Chiobi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Camille Watson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Joseph Basdeo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t/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Sponsor: Dr. Kevin Nowka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TA: Max Lesser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sp>
        <p:nvSpPr>
          <p:cNvPr id="55" name="Google Shape;55;g1a726f7c2ad_1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g1a726f7c2a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a726f7c2ad_1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2" name="Google Shape;62;g1a726f7c2ad_1_51"/>
          <p:cNvSpPr txBox="1"/>
          <p:nvPr>
            <p:ph idx="1" type="body"/>
          </p:nvPr>
        </p:nvSpPr>
        <p:spPr>
          <a:xfrm>
            <a:off x="296700" y="2170850"/>
            <a:ext cx="42753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Telescope focusing &amp; image processing automation</a:t>
            </a:r>
            <a:endParaRPr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Product Will:</a:t>
            </a:r>
            <a:endParaRPr b="1" i="1"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Stream current images to dev board using an imager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Autofocus using a stepper motor interface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700"/>
              <a:t>Display focused image post processing through a GUI</a:t>
            </a:r>
            <a:endParaRPr sz="2600"/>
          </a:p>
        </p:txBody>
      </p:sp>
      <p:pic>
        <p:nvPicPr>
          <p:cNvPr id="63" name="Google Shape;63;g1a726f7c2ad_1_51"/>
          <p:cNvPicPr preferRelativeResize="0"/>
          <p:nvPr/>
        </p:nvPicPr>
        <p:blipFill rotWithShape="1">
          <a:blip r:embed="rId3">
            <a:alphaModFix/>
          </a:blip>
          <a:srcRect b="0" l="0" r="4988" t="0"/>
          <a:stretch/>
        </p:blipFill>
        <p:spPr>
          <a:xfrm>
            <a:off x="4794600" y="2896325"/>
            <a:ext cx="4275300" cy="2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726f7c2ad_1_1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Assembly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Alonna Too-Chiobi</a:t>
            </a:r>
            <a:endParaRPr/>
          </a:p>
        </p:txBody>
      </p:sp>
      <p:sp>
        <p:nvSpPr>
          <p:cNvPr id="70" name="Google Shape;70;g1a726f7c2ad_1_102"/>
          <p:cNvSpPr txBox="1"/>
          <p:nvPr>
            <p:ph idx="1" type="body"/>
          </p:nvPr>
        </p:nvSpPr>
        <p:spPr>
          <a:xfrm>
            <a:off x="1894050" y="5078425"/>
            <a:ext cx="5355900" cy="15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Read rotation instructions determined by the Image Processing Program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Executes precise rotations in clockwise and counterclockwise directions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Convert electrical energy into mechanical energy used to rotate the telescope focuser rack</a:t>
            </a:r>
            <a:endParaRPr sz="1400"/>
          </a:p>
        </p:txBody>
      </p:sp>
      <p:sp>
        <p:nvSpPr>
          <p:cNvPr id="71" name="Google Shape;71;g1a726f7c2ad_1_102"/>
          <p:cNvSpPr txBox="1"/>
          <p:nvPr>
            <p:ph type="title"/>
          </p:nvPr>
        </p:nvSpPr>
        <p:spPr>
          <a:xfrm>
            <a:off x="1470625" y="2357749"/>
            <a:ext cx="1691700" cy="40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Block Diagram</a:t>
            </a:r>
            <a:endParaRPr b="0" sz="1700" u="sng"/>
          </a:p>
        </p:txBody>
      </p:sp>
      <p:pic>
        <p:nvPicPr>
          <p:cNvPr id="72" name="Google Shape;72;g1a726f7c2ad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13" y="2758249"/>
            <a:ext cx="6202775" cy="21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726f7c2ad_1_15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Imager &amp; GUI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Joseph Basdeo</a:t>
            </a:r>
            <a:endParaRPr/>
          </a:p>
        </p:txBody>
      </p:sp>
      <p:sp>
        <p:nvSpPr>
          <p:cNvPr id="79" name="Google Shape;79;g1a726f7c2ad_1_155"/>
          <p:cNvSpPr txBox="1"/>
          <p:nvPr>
            <p:ph idx="1" type="body"/>
          </p:nvPr>
        </p:nvSpPr>
        <p:spPr>
          <a:xfrm>
            <a:off x="4644000" y="2049275"/>
            <a:ext cx="4042800" cy="28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Specifications: </a:t>
            </a:r>
            <a:endParaRPr sz="1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Stream image data to autofocusing program in form of video or picture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Capture low light images of astronomical objects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Load and display captured images from image folder directory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Mounting assembly must be able to be positioned and removed without damaging telescope or other components</a:t>
            </a:r>
            <a:endParaRPr sz="1700"/>
          </a:p>
        </p:txBody>
      </p:sp>
      <p:sp>
        <p:nvSpPr>
          <p:cNvPr id="80" name="Google Shape;80;g1a726f7c2ad_1_155"/>
          <p:cNvSpPr txBox="1"/>
          <p:nvPr>
            <p:ph type="title"/>
          </p:nvPr>
        </p:nvSpPr>
        <p:spPr>
          <a:xfrm>
            <a:off x="457200" y="2049275"/>
            <a:ext cx="1691700" cy="73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GUI Block Diagram</a:t>
            </a:r>
            <a:endParaRPr b="0" sz="1700" u="sng"/>
          </a:p>
        </p:txBody>
      </p:sp>
      <p:pic>
        <p:nvPicPr>
          <p:cNvPr id="81" name="Google Shape;81;g1a726f7c2ad_1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00" y="2678875"/>
            <a:ext cx="4339199" cy="370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726f7c2ad_1_20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Camille Watson</a:t>
            </a:r>
            <a:endParaRPr/>
          </a:p>
        </p:txBody>
      </p:sp>
      <p:sp>
        <p:nvSpPr>
          <p:cNvPr id="88" name="Google Shape;88;g1a726f7c2ad_1_208"/>
          <p:cNvSpPr txBox="1"/>
          <p:nvPr>
            <p:ph idx="1" type="body"/>
          </p:nvPr>
        </p:nvSpPr>
        <p:spPr>
          <a:xfrm>
            <a:off x="5215075" y="1944900"/>
            <a:ext cx="3635700" cy="24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Specifications: </a:t>
            </a:r>
            <a:endParaRPr sz="17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Provide power to the two loads (motor driver and Raspberry Pi B+)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Step down and regulate the 9V output so that 5V are flowing into Raspberry Pi B+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Provide 12V directly from battery to supply motor driver</a:t>
            </a:r>
            <a:endParaRPr sz="1600"/>
          </a:p>
        </p:txBody>
      </p:sp>
      <p:sp>
        <p:nvSpPr>
          <p:cNvPr id="89" name="Google Shape;89;g1a726f7c2ad_1_208"/>
          <p:cNvSpPr txBox="1"/>
          <p:nvPr>
            <p:ph type="title"/>
          </p:nvPr>
        </p:nvSpPr>
        <p:spPr>
          <a:xfrm>
            <a:off x="457200" y="1868447"/>
            <a:ext cx="1691700" cy="56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700" u="sng"/>
              <a:t>Block Diagram</a:t>
            </a:r>
            <a:endParaRPr b="0" sz="1700" u="sng"/>
          </a:p>
        </p:txBody>
      </p:sp>
      <p:pic>
        <p:nvPicPr>
          <p:cNvPr id="90" name="Google Shape;90;g1a726f7c2ad_1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2379213"/>
            <a:ext cx="5008230" cy="16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a726f7c2ad_1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99" y="4319037"/>
            <a:ext cx="2100199" cy="20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a726f7c2ad_1_208"/>
          <p:cNvPicPr preferRelativeResize="0"/>
          <p:nvPr/>
        </p:nvPicPr>
        <p:blipFill rotWithShape="1">
          <a:blip r:embed="rId5">
            <a:alphaModFix/>
          </a:blip>
          <a:srcRect b="10872" l="19205" r="18133" t="61399"/>
          <a:stretch/>
        </p:blipFill>
        <p:spPr>
          <a:xfrm>
            <a:off x="4441275" y="4469638"/>
            <a:ext cx="2936099" cy="17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a726f7c2ad_1_208"/>
          <p:cNvSpPr txBox="1"/>
          <p:nvPr>
            <p:ph type="title"/>
          </p:nvPr>
        </p:nvSpPr>
        <p:spPr>
          <a:xfrm>
            <a:off x="1950000" y="6348825"/>
            <a:ext cx="1553400" cy="4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100"/>
              <a:t>9V/12V Li-Ion Battery</a:t>
            </a:r>
            <a:endParaRPr b="0" sz="1100"/>
          </a:p>
        </p:txBody>
      </p:sp>
      <p:sp>
        <p:nvSpPr>
          <p:cNvPr id="94" name="Google Shape;94;g1a726f7c2ad_1_208"/>
          <p:cNvSpPr txBox="1"/>
          <p:nvPr>
            <p:ph type="title"/>
          </p:nvPr>
        </p:nvSpPr>
        <p:spPr>
          <a:xfrm>
            <a:off x="5132625" y="6272625"/>
            <a:ext cx="1553400" cy="4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lang="en-US" sz="1100"/>
              <a:t>5V/2A Step-Down Buck Converter PCB</a:t>
            </a:r>
            <a:endParaRPr b="0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726f7c2ad_1_26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Pre-processing</a:t>
            </a:r>
            <a:endParaRPr/>
          </a:p>
          <a:p>
            <a:pPr indent="-384175" lvl="0" marL="457200" rtl="0" algn="l">
              <a:spcBef>
                <a:spcPts val="360"/>
              </a:spcBef>
              <a:spcAft>
                <a:spcPts val="0"/>
              </a:spcAft>
              <a:buSzPts val="2450"/>
              <a:buChar char="•"/>
            </a:pPr>
            <a:r>
              <a:rPr lang="en-US" sz="2450"/>
              <a:t>SNR possible if noise is measured </a:t>
            </a:r>
            <a:endParaRPr sz="2450"/>
          </a:p>
          <a:p>
            <a:pPr indent="-384175" lvl="1" marL="914400" rtl="0" algn="l">
              <a:spcBef>
                <a:spcPts val="0"/>
              </a:spcBef>
              <a:spcAft>
                <a:spcPts val="0"/>
              </a:spcAft>
              <a:buSzPts val="2450"/>
              <a:buChar char="–"/>
            </a:pPr>
            <a:r>
              <a:rPr lang="en-US" sz="2450"/>
              <a:t>e.g. in background or noise is known</a:t>
            </a:r>
            <a:endParaRPr sz="2450"/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SzPts val="2450"/>
              <a:buChar char="•"/>
            </a:pPr>
            <a:r>
              <a:rPr lang="en-US" sz="2450"/>
              <a:t>Background std. difficult to assess </a:t>
            </a:r>
            <a:endParaRPr sz="2450"/>
          </a:p>
          <a:p>
            <a:pPr indent="-384175" lvl="1" marL="914400" rtl="0" algn="l">
              <a:spcBef>
                <a:spcPts val="0"/>
              </a:spcBef>
              <a:spcAft>
                <a:spcPts val="0"/>
              </a:spcAft>
              <a:buSzPts val="2450"/>
              <a:buChar char="–"/>
            </a:pPr>
            <a:r>
              <a:rPr lang="en-US" sz="2450"/>
              <a:t>Estimated with </a:t>
            </a:r>
            <a:r>
              <a:rPr i="1" lang="en-US" sz="2450"/>
              <a:t>variance_noise()</a:t>
            </a:r>
            <a:r>
              <a:rPr lang="en-US" sz="2450"/>
              <a:t> in </a:t>
            </a:r>
            <a:endParaRPr sz="245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50"/>
              <a:t>CImag library</a:t>
            </a:r>
            <a:endParaRPr sz="2450"/>
          </a:p>
        </p:txBody>
      </p:sp>
      <p:sp>
        <p:nvSpPr>
          <p:cNvPr id="101" name="Google Shape;101;g1a726f7c2ad_1_26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Autofocuser &amp; Img. Optimization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/>
              <a:t>Albin Kyle Myscich</a:t>
            </a:r>
            <a:endParaRPr sz="1850"/>
          </a:p>
        </p:txBody>
      </p:sp>
      <p:pic>
        <p:nvPicPr>
          <p:cNvPr id="102" name="Google Shape;102;g1a726f7c2ad_1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38" y="4262501"/>
            <a:ext cx="2426350" cy="144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a726f7c2ad_1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118" y="2698950"/>
            <a:ext cx="2426356" cy="40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a726f7c2ad_1_265"/>
          <p:cNvPicPr preferRelativeResize="0"/>
          <p:nvPr/>
        </p:nvPicPr>
        <p:blipFill rotWithShape="1">
          <a:blip r:embed="rId5">
            <a:alphaModFix/>
          </a:blip>
          <a:srcRect b="0" l="0" r="0" t="6244"/>
          <a:stretch/>
        </p:blipFill>
        <p:spPr>
          <a:xfrm>
            <a:off x="1263100" y="4847325"/>
            <a:ext cx="1828800" cy="80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" name="Google Shape;105;g1a726f7c2ad_1_265"/>
          <p:cNvGraphicFramePr/>
          <p:nvPr/>
        </p:nvGraphicFramePr>
        <p:xfrm>
          <a:off x="839000" y="5826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{FA0C0B15-FD12-4A52-A1B9-3E07325845F2}</a:tableStyleId>
              </a:tblPr>
              <a:tblGrid>
                <a:gridCol w="4152275"/>
                <a:gridCol w="8451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Deliverable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Stars can distinguished from background noise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400bc25cf_2_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7200"/>
              <a:t>Q/A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